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75" r:id="rId6"/>
    <p:sldId id="283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5" autoAdjust="0"/>
  </p:normalViewPr>
  <p:slideViewPr>
    <p:cSldViewPr showGuides="1">
      <p:cViewPr varScale="1">
        <p:scale>
          <a:sx n="67" d="100"/>
          <a:sy n="67" d="100"/>
        </p:scale>
        <p:origin x="64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23.01.2023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‹#›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-152400" y="971550"/>
            <a:ext cx="7412038" cy="41703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5436096"/>
            <a:ext cx="5560412" cy="30963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23.01.2023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65D888D-B3D4-4A2C-B4FA-EDB94D3A66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34" y="1529118"/>
            <a:ext cx="10888133" cy="348405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1933" y="5209915"/>
            <a:ext cx="10887359" cy="409843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51933" y="5733256"/>
            <a:ext cx="10887359" cy="34887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Ort, Datum, Autor</a:t>
            </a:r>
            <a:endParaRPr lang="de-CH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1618A62-4A25-4D8D-AC08-3BA68B8934FF}"/>
              </a:ext>
            </a:extLst>
          </p:cNvPr>
          <p:cNvGrpSpPr/>
          <p:nvPr userDrawn="1"/>
        </p:nvGrpSpPr>
        <p:grpSpPr>
          <a:xfrm>
            <a:off x="652708" y="0"/>
            <a:ext cx="3354493" cy="1304855"/>
            <a:chOff x="0" y="0"/>
            <a:chExt cx="2516400" cy="1272021"/>
          </a:xfrm>
        </p:grpSpPr>
        <p:sp>
          <p:nvSpPr>
            <p:cNvPr id="12" name="Text Box 27">
              <a:extLst>
                <a:ext uri="{FF2B5EF4-FFF2-40B4-BE49-F238E27FC236}">
                  <a16:creationId xmlns:a16="http://schemas.microsoft.com/office/drawing/2014/main" id="{D699EAC3-5A47-4749-AE3F-4985D128975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0" y="127221"/>
              <a:ext cx="2516400" cy="11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de-CH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Verband Schweizer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de-CH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Abwasser- und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de-CH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Gewässerschutz-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fachleute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Association suisse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 professionnels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protection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</a:t>
              </a: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it-IT" sz="800" spc="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eaux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Associazione svizzera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dei professionisti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della protezione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delle acque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it-IT" sz="800" spc="2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Swiss</a:t>
              </a:r>
              <a:r>
                <a:rPr lang="it-IT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Water 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970"/>
                </a:lnSpc>
                <a:spcAft>
                  <a:spcPts val="0"/>
                </a:spcAft>
              </a:pPr>
              <a:r>
                <a:rPr lang="fr-FR" sz="800" spc="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Association</a:t>
              </a:r>
              <a:endParaRPr lang="de-CH" sz="1100" spc="2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D3D200F-DECD-4615-A32D-4CDAD4D4DB39}"/>
                </a:ext>
              </a:extLst>
            </p:cNvPr>
            <p:cNvSpPr/>
            <p:nvPr userDrawn="1"/>
          </p:nvSpPr>
          <p:spPr>
            <a:xfrm>
              <a:off x="0" y="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sz="1800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AA05C7-1F9C-422B-A241-0BF9B584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9278-5B98-4AD7-98A9-DD6FFBA2B96C}" type="datetime1">
              <a:rPr lang="de-CH" smtClean="0"/>
              <a:t>23.01.2023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4E5355-F86B-4B3F-9EE9-FC58651A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1D9A0891-0C14-4BA2-A4C6-B45D02F1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9144-F9FC-4EC3-A447-4AA868602D13}" type="datetime1">
              <a:rPr lang="de-CH" smtClean="0"/>
              <a:t>23.01.2023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3474" y="1504811"/>
            <a:ext cx="5250505" cy="4672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15-8DA2-491F-AC35-0B55F57C3FEC}" type="datetime1">
              <a:rPr lang="de-CH" smtClean="0"/>
              <a:t>23.01.2023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A4506C2-660B-4D8F-B6CD-BCBF25AFAD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0686" y="1504811"/>
            <a:ext cx="5250505" cy="46721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713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5AD4-E11C-4B12-BF6E-E7CDD9A63ECE}" type="datetime1">
              <a:rPr lang="de-CH" smtClean="0"/>
              <a:t>23.01.2023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1" name="Bildplatzhalter 19">
            <a:extLst>
              <a:ext uri="{FF2B5EF4-FFF2-40B4-BE49-F238E27FC236}">
                <a16:creationId xmlns:a16="http://schemas.microsoft.com/office/drawing/2014/main" id="{F3359DEC-10D5-411F-8FDE-FA564044EB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709" y="1579419"/>
            <a:ext cx="10906409" cy="429785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A942D4-D03C-4466-9C5C-79A3B1040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09" y="5949280"/>
            <a:ext cx="10906409" cy="360040"/>
          </a:xfrm>
        </p:spPr>
        <p:txBody>
          <a:bodyPr anchor="t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Bildlegende durch Klicken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674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9">
            <a:extLst>
              <a:ext uri="{FF2B5EF4-FFF2-40B4-BE49-F238E27FC236}">
                <a16:creationId xmlns:a16="http://schemas.microsoft.com/office/drawing/2014/main" id="{0F27FF9C-77FC-4CA2-B029-3B592A792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de-CH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AD3EEF06-F599-4E53-8CB2-0233FF8CDF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709" y="5949280"/>
            <a:ext cx="10906409" cy="505171"/>
          </a:xfrm>
        </p:spPr>
        <p:txBody>
          <a:bodyPr anchor="b"/>
          <a:lstStyle>
            <a:lvl1pPr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Bildlegende durch Klicken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446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9">
            <a:extLst>
              <a:ext uri="{FF2B5EF4-FFF2-40B4-BE49-F238E27FC236}">
                <a16:creationId xmlns:a16="http://schemas.microsoft.com/office/drawing/2014/main" id="{0F27FF9C-77FC-4CA2-B029-3B592A792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400"/>
            </a:lvl1pPr>
          </a:lstStyle>
          <a:p>
            <a:r>
              <a:rPr lang="en-US" smtClean="0"/>
              <a:t>Click icon to add picture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1E6736-F605-4DB5-AB07-5DFF45CB41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8076" y="3789040"/>
            <a:ext cx="5423925" cy="1728192"/>
          </a:xfrm>
          <a:solidFill>
            <a:srgbClr val="FFFFFF">
              <a:alpha val="80000"/>
            </a:srgbClr>
          </a:solidFill>
        </p:spPr>
        <p:txBody>
          <a:bodyPr lIns="252000" tIns="144000" rIns="252000" bIns="144000"/>
          <a:lstStyle>
            <a:lvl1pPr>
              <a:defRPr b="0" i="1">
                <a:solidFill>
                  <a:schemeClr val="tx2"/>
                </a:solidFill>
              </a:defRPr>
            </a:lvl1pPr>
            <a:lvl2pPr>
              <a:defRPr b="0" i="1">
                <a:solidFill>
                  <a:schemeClr val="tx2"/>
                </a:solidFill>
              </a:defRPr>
            </a:lvl2pPr>
            <a:lvl3pPr>
              <a:defRPr b="0" i="1">
                <a:solidFill>
                  <a:schemeClr val="tx2"/>
                </a:solidFill>
              </a:defRPr>
            </a:lvl3pPr>
            <a:lvl4pPr>
              <a:defRPr b="0" i="1">
                <a:solidFill>
                  <a:schemeClr val="tx2"/>
                </a:solidFill>
              </a:defRPr>
            </a:lvl4pPr>
            <a:lvl5pPr marL="539750" indent="0">
              <a:buNone/>
              <a:defRPr b="0" i="1">
                <a:solidFill>
                  <a:schemeClr val="tx2"/>
                </a:solidFill>
              </a:defRPr>
            </a:lvl5pPr>
          </a:lstStyle>
          <a:p>
            <a:r>
              <a:rPr lang="de-CH" dirty="0"/>
              <a:t>Diese </a:t>
            </a:r>
            <a:r>
              <a:rPr lang="de-CH" dirty="0" err="1"/>
              <a:t>Textbox</a:t>
            </a:r>
            <a:r>
              <a:rPr lang="de-CH" dirty="0"/>
              <a:t> kann frei verschoben werden. Sie soll rechts oder links am Seitenrand stehen.</a:t>
            </a:r>
          </a:p>
        </p:txBody>
      </p:sp>
    </p:spTree>
    <p:extLst>
      <p:ext uri="{BB962C8B-B14F-4D97-AF65-F5344CB8AC3E}">
        <p14:creationId xmlns:p14="http://schemas.microsoft.com/office/powerpoint/2010/main" val="290468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30F2-E625-46C8-9ADB-239AEAF382FD}" type="datetime1">
              <a:rPr lang="de-CH" smtClean="0"/>
              <a:t>23.01.2023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A332-DDF4-4CB2-BD4F-BDAA942AB44B}" type="datetime1">
              <a:rPr lang="de-CH" smtClean="0"/>
              <a:t>23.01.2023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53473" y="415637"/>
            <a:ext cx="8898911" cy="81280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3474" y="1504811"/>
            <a:ext cx="10885052" cy="46721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905528" y="6454451"/>
            <a:ext cx="1513384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7DB00055-7175-4DC1-B94B-E44348CB3BE8}" type="datetime1">
              <a:rPr lang="de-CH" smtClean="0"/>
              <a:t>23.01.2023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2708" y="6442364"/>
            <a:ext cx="7872875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93993" y="6442364"/>
            <a:ext cx="745299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8688" y="6000468"/>
            <a:ext cx="89728" cy="8553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2D678FE-67A7-4B77-8EFA-060D16F691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78" y="331309"/>
            <a:ext cx="1450848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67" r:id="rId4"/>
    <p:sldLayoutId id="2147483666" r:id="rId5"/>
    <p:sldLayoutId id="2147483668" r:id="rId6"/>
    <p:sldLayoutId id="2147483663" r:id="rId7"/>
    <p:sldLayoutId id="2147483664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78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415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7938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line.brander@vsa.ch" TargetMode="External"/><Relationship Id="rId2" Type="http://schemas.openxmlformats.org/officeDocument/2006/relationships/hyperlink" Target="https://vsa.ch/Mediathek/infoblatt-verfuegbarkeit-von-faellmitteln-fuer-ara-in-der-schweiz-herbst-202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9" b="25979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C8FEA95-DE80-4F2B-99F4-43716B8D5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244" y="5522849"/>
            <a:ext cx="10887359" cy="409843"/>
          </a:xfrm>
        </p:spPr>
        <p:txBody>
          <a:bodyPr/>
          <a:lstStyle/>
          <a:p>
            <a:r>
              <a:rPr lang="de-CH" noProof="0" dirty="0" smtClean="0"/>
              <a:t>Überblick Verfügbarkeit Chemikalien auf ARA in der Schweiz</a:t>
            </a:r>
            <a:br>
              <a:rPr lang="de-CH" noProof="0" dirty="0" smtClean="0"/>
            </a:br>
            <a:r>
              <a:rPr lang="de-CH" dirty="0" smtClean="0"/>
              <a:t>Resultate Umfrage Stand Dezember 2022</a:t>
            </a:r>
            <a:endParaRPr lang="de-CH" noProof="0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489A94D-5AAF-4E9D-931B-0220B3187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244" y="5995125"/>
            <a:ext cx="10887359" cy="348870"/>
          </a:xfrm>
        </p:spPr>
        <p:txBody>
          <a:bodyPr/>
          <a:lstStyle/>
          <a:p>
            <a:r>
              <a:rPr lang="de-CH" noProof="0" dirty="0" smtClean="0"/>
              <a:t>Glattbrugg, 16.1.22</a:t>
            </a:r>
            <a:endParaRPr lang="de-CH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8F6409-D790-44CB-97C0-FEEB3B50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65EED9-EA03-4C6A-A6C9-DC7CA7E28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0C8118-6B40-438E-B8CB-41FEB7034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65" y="5209915"/>
            <a:ext cx="1451827" cy="1376465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128F6409-D790-44CB-97C0-FEEB3B50453A}"/>
              </a:ext>
            </a:extLst>
          </p:cNvPr>
          <p:cNvSpPr txBox="1">
            <a:spLocks/>
          </p:cNvSpPr>
          <p:nvPr/>
        </p:nvSpPr>
        <p:spPr>
          <a:xfrm>
            <a:off x="9264353" y="5044393"/>
            <a:ext cx="2299522" cy="1030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ARA Herisau, </a:t>
            </a:r>
            <a:r>
              <a:rPr lang="de-CH" dirty="0" err="1" smtClean="0"/>
              <a:t>Fällmittelstation</a:t>
            </a:r>
            <a:r>
              <a:rPr lang="de-CH" dirty="0" smtClean="0"/>
              <a:t>, </a:t>
            </a:r>
            <a:r>
              <a:rPr lang="de-CH" dirty="0" err="1" smtClean="0"/>
              <a:t>by</a:t>
            </a:r>
            <a:r>
              <a:rPr lang="de-CH" dirty="0" smtClean="0"/>
              <a:t> Milad i.a. VSA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910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3" y="599975"/>
            <a:ext cx="8898911" cy="812801"/>
          </a:xfrm>
        </p:spPr>
        <p:txBody>
          <a:bodyPr/>
          <a:lstStyle/>
          <a:p>
            <a:r>
              <a:rPr lang="de-CH" dirty="0" smtClean="0"/>
              <a:t>Über Dreiviertel aller teilnehmenden ARA schätzen, dass sie wahrscheinlich genügend Flockungsmittel erhalten werden, bei 13 ARA wird die Lage als unsicher eingeschätzt 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2708" y="1768839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/>
              <a:t>Wie schätzen Sie die Entwicklung der </a:t>
            </a:r>
            <a:r>
              <a:rPr lang="de-CH" sz="2000" dirty="0" smtClean="0"/>
              <a:t>Flockungsmittel-Lieferungen </a:t>
            </a:r>
            <a:r>
              <a:rPr lang="de-CH" sz="2000" dirty="0"/>
              <a:t>für die kommenden drei Monate ein für Ihre ARA?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52607" y="2494292"/>
            <a:ext cx="11183208" cy="3000794"/>
            <a:chOff x="652607" y="2494292"/>
            <a:chExt cx="11183208" cy="30007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607" y="2544154"/>
              <a:ext cx="10885920" cy="29010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14479" y="2544154"/>
              <a:ext cx="5112568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000" dirty="0"/>
                <a:t>Wir werden mit grosser Wahrscheinlichkeit genügend </a:t>
              </a:r>
              <a:r>
                <a:rPr lang="de-CH" sz="2000" dirty="0" smtClean="0"/>
                <a:t>Flockungsmittel </a:t>
              </a:r>
              <a:r>
                <a:rPr lang="de-CH" sz="2000" dirty="0"/>
                <a:t>erhalten.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8878" y="3801400"/>
              <a:ext cx="6196555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000" dirty="0"/>
                <a:t>Wir sind unsicher, ob wir genügend </a:t>
              </a:r>
              <a:r>
                <a:rPr lang="de-CH" sz="2000" dirty="0" smtClean="0"/>
                <a:t>Flockungsmittel </a:t>
              </a:r>
              <a:r>
                <a:rPr lang="de-CH" sz="2000" dirty="0"/>
                <a:t>erhalten.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98878" y="3187158"/>
              <a:ext cx="691098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000" dirty="0"/>
                <a:t>Wenn wir gut planen und rechtzeitig bestellen, werden wir wahrscheinlich genügend </a:t>
              </a:r>
              <a:r>
                <a:rPr lang="de-CH" sz="2000" dirty="0" smtClean="0"/>
                <a:t>Flockungsmittel </a:t>
              </a:r>
              <a:r>
                <a:rPr lang="de-CH" sz="2000" dirty="0"/>
                <a:t>erhalten.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5703" y="4346226"/>
              <a:ext cx="5832649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000" dirty="0"/>
                <a:t>Wir werden wahrscheinlich zeitweise nicht genügend </a:t>
              </a:r>
              <a:r>
                <a:rPr lang="de-CH" sz="2000" dirty="0" smtClean="0"/>
                <a:t>Flockungsmittel </a:t>
              </a:r>
              <a:r>
                <a:rPr lang="de-CH" sz="2000" dirty="0"/>
                <a:t>erhalten.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03810" y="4941085"/>
              <a:ext cx="70380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000" dirty="0"/>
                <a:t>Sonstiges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92012" y="2671731"/>
              <a:ext cx="5522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000" dirty="0" smtClean="0"/>
                <a:t>142</a:t>
              </a:r>
              <a:endParaRPr lang="de-CH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43018" y="3319668"/>
              <a:ext cx="5522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000" dirty="0" smtClean="0"/>
                <a:t>163</a:t>
              </a:r>
              <a:endParaRPr lang="de-CH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30077" y="3790822"/>
              <a:ext cx="2761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000" dirty="0" smtClean="0"/>
                <a:t>10</a:t>
              </a:r>
              <a:endParaRPr lang="de-CH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68142" y="4287025"/>
              <a:ext cx="4038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000" dirty="0" smtClean="0"/>
                <a:t>3</a:t>
              </a:r>
              <a:endParaRPr lang="de-CH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89646" y="4814550"/>
              <a:ext cx="5522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2000" dirty="0" smtClean="0"/>
                <a:t>51</a:t>
              </a:r>
              <a:endParaRPr lang="de-CH" sz="20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2600" y="2494292"/>
              <a:ext cx="3153215" cy="3000794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272408" y="2746265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1" name="Oval 20"/>
            <p:cNvSpPr/>
            <p:nvPr/>
          </p:nvSpPr>
          <p:spPr>
            <a:xfrm>
              <a:off x="1268541" y="3257426"/>
              <a:ext cx="288032" cy="2880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Oval 21"/>
            <p:cNvSpPr/>
            <p:nvPr/>
          </p:nvSpPr>
          <p:spPr>
            <a:xfrm>
              <a:off x="1269194" y="3792622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Oval 22"/>
            <p:cNvSpPr/>
            <p:nvPr/>
          </p:nvSpPr>
          <p:spPr>
            <a:xfrm>
              <a:off x="1274614" y="433585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Oval 23"/>
            <p:cNvSpPr/>
            <p:nvPr/>
          </p:nvSpPr>
          <p:spPr>
            <a:xfrm>
              <a:off x="1266019" y="4871458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652607" y="5248862"/>
            <a:ext cx="10885052" cy="1303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/>
              <a:t>Bemerkungen unter </a:t>
            </a:r>
            <a:r>
              <a:rPr lang="de-CH" sz="2000" dirty="0" smtClean="0"/>
              <a:t>Sonstiges:</a:t>
            </a:r>
          </a:p>
          <a:p>
            <a:pPr lvl="1"/>
            <a:r>
              <a:rPr lang="de-CH" sz="2000" dirty="0" smtClean="0"/>
              <a:t>Keine Probleme, wir können bestellen (20)</a:t>
            </a:r>
          </a:p>
          <a:p>
            <a:pPr lvl="1"/>
            <a:r>
              <a:rPr lang="de-CH" sz="2000" dirty="0"/>
              <a:t>Keine Abschätzung </a:t>
            </a:r>
            <a:r>
              <a:rPr lang="de-CH" sz="2000" dirty="0" smtClean="0"/>
              <a:t>möglich oder kein Flockungsmittel im Einsatz (31)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81556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Neben Fäll- und Flockungsmittel scheint keine weitere Chemikalie knapp, die von vielen ARA eingesetzt wird 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7" name="Rectangle 6"/>
          <p:cNvSpPr/>
          <p:nvPr/>
        </p:nvSpPr>
        <p:spPr>
          <a:xfrm>
            <a:off x="551384" y="1340768"/>
            <a:ext cx="1123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Gibt es noch weitere Chemikalien auf Ihrer ARA, die knapp sind oder bald knapp werden? Wenn ja, Beschreibung welche Chemikalien, Liefersituation, Lagerbestände etc..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639004"/>
              </p:ext>
            </p:extLst>
          </p:nvPr>
        </p:nvGraphicFramePr>
        <p:xfrm>
          <a:off x="652708" y="2104120"/>
          <a:ext cx="8128000" cy="324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5380">
                  <a:extLst>
                    <a:ext uri="{9D8B030D-6E8A-4147-A177-3AD203B41FA5}">
                      <a16:colId xmlns:a16="http://schemas.microsoft.com/office/drawing/2014/main" val="3205421817"/>
                    </a:ext>
                  </a:extLst>
                </a:gridCol>
                <a:gridCol w="1892620">
                  <a:extLst>
                    <a:ext uri="{9D8B030D-6E8A-4147-A177-3AD203B41FA5}">
                      <a16:colId xmlns:a16="http://schemas.microsoft.com/office/drawing/2014/main" val="1543881001"/>
                    </a:ext>
                  </a:extLst>
                </a:gridCol>
              </a:tblGrid>
              <a:tr h="35353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Chemikalien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Nennungen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184220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Salzsäure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5370770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Phosphorsäure 75%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847440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Natronlauge 50%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130303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Javel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9405024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Dispergie Mittel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0811308"/>
                  </a:ext>
                </a:extLst>
              </a:tr>
              <a:tr h="42136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Quelle </a:t>
                      </a:r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für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SHARON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diätetischer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Zucker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Glyzerin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Methanol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183051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Aluminiumchlorid ersetzt durch Aluminiumsulfat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4852206"/>
                  </a:ext>
                </a:extLst>
              </a:tr>
              <a:tr h="353531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Zitronensäure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0548438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9192344" y="2099429"/>
            <a:ext cx="2705456" cy="1106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 smtClean="0"/>
              <a:t>Bemerkung:</a:t>
            </a:r>
          </a:p>
          <a:p>
            <a:pPr lvl="1"/>
            <a:r>
              <a:rPr lang="de-CH" sz="2000" dirty="0" smtClean="0"/>
              <a:t>Preise der Chemikalien sind teilweise stark gestiegen, z.B. von Pulveraktivkohle und </a:t>
            </a:r>
            <a:r>
              <a:rPr lang="de-CH" sz="2000" dirty="0" err="1" smtClean="0"/>
              <a:t>Entschäumer</a:t>
            </a:r>
            <a:r>
              <a:rPr lang="de-CH" sz="2000" dirty="0" smtClean="0"/>
              <a:t> 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17700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08" y="1064790"/>
            <a:ext cx="8898911" cy="812801"/>
          </a:xfrm>
        </p:spPr>
        <p:txBody>
          <a:bodyPr/>
          <a:lstStyle/>
          <a:p>
            <a:r>
              <a:rPr lang="de-CH" dirty="0" smtClean="0"/>
              <a:t>Für viele ARA gibt es aktuell keine Probleme. Gut planen und frühzeitig Chemikalien bestellen ist jedoch momentan wichtig. Die Preise sind stark angestiegen. Klare Kommunikation seitens Behörden ist erwünscht.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10470"/>
              </p:ext>
            </p:extLst>
          </p:nvPr>
        </p:nvGraphicFramePr>
        <p:xfrm>
          <a:off x="652708" y="2276872"/>
          <a:ext cx="10886584" cy="2970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9291">
                  <a:extLst>
                    <a:ext uri="{9D8B030D-6E8A-4147-A177-3AD203B41FA5}">
                      <a16:colId xmlns:a16="http://schemas.microsoft.com/office/drawing/2014/main" val="2977504340"/>
                    </a:ext>
                  </a:extLst>
                </a:gridCol>
                <a:gridCol w="1187293">
                  <a:extLst>
                    <a:ext uri="{9D8B030D-6E8A-4147-A177-3AD203B41FA5}">
                      <a16:colId xmlns:a16="http://schemas.microsoft.com/office/drawing/2014/main" val="1693616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Allgemeine Bemerkungen, mehrfach genannt, aggregiert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Nennungen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06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Alles ok, wir bekommen was wir brauchen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03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 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planen, frühzeitig bestellen!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043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Preise Chemikalien stark gestiegen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4694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Bitte klar 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kommunizieren was passiert, wenn zu wenig Fäll- und FHM da </a:t>
                      </a:r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sind. Welche 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 gelten? Was sieht das BAFU vor?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813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Schlechte 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Verfügbarkeit, Lage angespannt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09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Lieferanten 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sorgen für gute Kunden besser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4600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8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Von einzelnen ARA wurde Folgendes genannt: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5038"/>
              </p:ext>
            </p:extLst>
          </p:nvPr>
        </p:nvGraphicFramePr>
        <p:xfrm>
          <a:off x="640885" y="1303324"/>
          <a:ext cx="11131924" cy="463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9611">
                  <a:extLst>
                    <a:ext uri="{9D8B030D-6E8A-4147-A177-3AD203B41FA5}">
                      <a16:colId xmlns:a16="http://schemas.microsoft.com/office/drawing/2014/main" val="2977504340"/>
                    </a:ext>
                  </a:extLst>
                </a:gridCol>
                <a:gridCol w="1212313">
                  <a:extLst>
                    <a:ext uri="{9D8B030D-6E8A-4147-A177-3AD203B41FA5}">
                      <a16:colId xmlns:a16="http://schemas.microsoft.com/office/drawing/2014/main" val="1693616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Allgemeine Bemerkungen, Einzelnennungen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Anzahl Nennungen</a:t>
                      </a:r>
                      <a:endParaRPr lang="de-CH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06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lästige Verkaufsgespräche mit Aussendiensten vieler Anbieter entfallen, da niemand Interesse an mehr Abnehmern hat!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266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Ersatzprodukte sollten </a:t>
                      </a:r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dringend 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von offizieller Seite in Bezug auf Begleitstoffe untersucht werden.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214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 allen Materialien geht es momentan Länger, </a:t>
                      </a:r>
                      <a:r>
                        <a:rPr lang="de-CH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zT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Gewisse </a:t>
                      </a:r>
                      <a:r>
                        <a:rPr lang="de-CH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Couvetten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TOC,DOC Hach. Allgemeine Ersatzteil &gt;Mechanisch/ Elektrisch lange Wartefristen. </a:t>
                      </a:r>
                      <a:r>
                        <a:rPr lang="de-CH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zB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Pilz Relais oder Fremdfirmen alle komplett ausgelastet wenn man Hilfe benötigt für eine Reparatur. Da sind wir froh das wir sehr vieles selber reparieren können.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230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wöchentlich Kontakt zu Lieferanten, war vorher nicht 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685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 Wechseln von </a:t>
                      </a:r>
                      <a:r>
                        <a:rPr lang="de-CH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(III)Cl3 auf Al/</a:t>
                      </a:r>
                      <a:r>
                        <a:rPr lang="de-CH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(SO4) Probleme mit der ÜSS-Entwässerung! GUS und P-Fällung OK!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702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Pflichtlager des Bundes für eine Sicherstellung der Versorgung.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786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Nous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sommes incertains quant aux livraisons de quantités suffisantes et à temps. Jusqu'ici, nous avons manqué de précipitant que pendant un ou deux jours au maximum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50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Einer von meinen zwei Lieferanten von FeCl3 kann nicht mehr liefern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C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0841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01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Ausblick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Der VSA beobachtet die Lage und das Infoblatt </a:t>
            </a:r>
            <a:r>
              <a:rPr lang="de-CH" dirty="0" smtClean="0">
                <a:hlinkClick r:id="rId2"/>
              </a:rPr>
              <a:t>«Verfügbarkeit von Fällmitteln für ARA in der Schweiz» </a:t>
            </a:r>
            <a:r>
              <a:rPr lang="de-CH" dirty="0" smtClean="0"/>
              <a:t>wird laufend angepasst</a:t>
            </a:r>
          </a:p>
          <a:p>
            <a:r>
              <a:rPr lang="de-CH" dirty="0" smtClean="0"/>
              <a:t>Wir empfehlen den ARA-Betreibern:</a:t>
            </a:r>
          </a:p>
          <a:p>
            <a:pPr lvl="1"/>
            <a:r>
              <a:rPr lang="de-CH" dirty="0" smtClean="0"/>
              <a:t>Mehrere Lieferanten anfragen</a:t>
            </a:r>
          </a:p>
          <a:p>
            <a:pPr lvl="1"/>
            <a:r>
              <a:rPr lang="de-CH" dirty="0" smtClean="0"/>
              <a:t>Bewährte Produkte einsetzen</a:t>
            </a:r>
          </a:p>
          <a:p>
            <a:pPr lvl="1"/>
            <a:r>
              <a:rPr lang="de-CH" dirty="0"/>
              <a:t>Momentan die Grenzwerte ausschöpfen, also nahe an den Grenzwert </a:t>
            </a:r>
            <a:r>
              <a:rPr lang="de-CH" dirty="0" smtClean="0"/>
              <a:t>heranfahren</a:t>
            </a:r>
          </a:p>
          <a:p>
            <a:pPr lvl="1"/>
            <a:r>
              <a:rPr lang="de-CH" dirty="0" smtClean="0"/>
              <a:t>Chemikalien-Einsatz gut planen und frühzeitig bestellen</a:t>
            </a:r>
            <a:endParaRPr lang="de-CH" dirty="0"/>
          </a:p>
          <a:p>
            <a:pPr lvl="1"/>
            <a:r>
              <a:rPr lang="de-CH" dirty="0" smtClean="0"/>
              <a:t>bei Verschärfung der Situation, bitte an </a:t>
            </a:r>
            <a:r>
              <a:rPr lang="de-CH" dirty="0" smtClean="0">
                <a:hlinkClick r:id="rId3"/>
              </a:rPr>
              <a:t>aline.brander@vsa.ch</a:t>
            </a:r>
            <a:r>
              <a:rPr lang="de-CH" dirty="0" smtClean="0"/>
              <a:t> melden</a:t>
            </a:r>
          </a:p>
          <a:p>
            <a:endParaRPr lang="de-CH" dirty="0" smtClean="0"/>
          </a:p>
          <a:p>
            <a:r>
              <a:rPr lang="de-CH" dirty="0" smtClean="0"/>
              <a:t>Das BAFU erarbeitet zusammen mit den Kantonen einen Massnahmen-Plan für den Fall, dass zu wenig Fäll- oder Flockungsmittel für ARA verfügbar 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803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23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2000F03-BD9B-484D-8AA9-1477B67DFD7D}"/>
              </a:ext>
            </a:extLst>
          </p:cNvPr>
          <p:cNvSpPr txBox="1">
            <a:spLocks/>
          </p:cNvSpPr>
          <p:nvPr/>
        </p:nvSpPr>
        <p:spPr>
          <a:xfrm>
            <a:off x="1" y="779979"/>
            <a:ext cx="4439816" cy="920829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i="1" dirty="0">
                <a:solidFill>
                  <a:schemeClr val="tx2"/>
                </a:solidFill>
              </a:rPr>
              <a:t>Vielen Dank für Ihre Mitarbeit!</a:t>
            </a:r>
          </a:p>
        </p:txBody>
      </p:sp>
    </p:spTree>
    <p:extLst>
      <p:ext uri="{BB962C8B-B14F-4D97-AF65-F5344CB8AC3E}">
        <p14:creationId xmlns:p14="http://schemas.microsoft.com/office/powerpoint/2010/main" val="62444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Zusammenfassung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CH" dirty="0" smtClean="0"/>
              <a:t>Allgemeines</a:t>
            </a:r>
          </a:p>
          <a:p>
            <a:pPr lvl="1"/>
            <a:r>
              <a:rPr lang="de-CH" dirty="0" smtClean="0"/>
              <a:t>Der VSA hat im Auftrag des BAFU eine nationale Umfrage zur Verfügbarkeit von Chemikalien auf ARA lanciert und die Kantone haben sie verbreitet</a:t>
            </a:r>
          </a:p>
          <a:p>
            <a:pPr lvl="1"/>
            <a:r>
              <a:rPr lang="de-CH" dirty="0" smtClean="0"/>
              <a:t>389 ARA haben bei der Umfrage mitgemacht, Stand Dezember 2022</a:t>
            </a:r>
          </a:p>
          <a:p>
            <a:pPr lvl="1"/>
            <a:r>
              <a:rPr lang="de-CH" dirty="0" smtClean="0"/>
              <a:t>Alle ARA-Grössen und Regionen der Schweiz vertreten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de-CH" dirty="0" smtClean="0"/>
              <a:t>Fällmittel</a:t>
            </a:r>
          </a:p>
          <a:p>
            <a:pPr lvl="1"/>
            <a:r>
              <a:rPr lang="de-CH" dirty="0" smtClean="0"/>
              <a:t>Fällmittel sind knapp, vereinzelt kurzfristige Lieferstopps, Lage unter Kontrolle</a:t>
            </a:r>
          </a:p>
          <a:p>
            <a:pPr lvl="1"/>
            <a:r>
              <a:rPr lang="de-CH" dirty="0" smtClean="0"/>
              <a:t>Die meisten teilnehmenden ARA haben genügend Fällmittel vorrätig. 17 ARA haben weniger als 2 Wochen Vorrat, darunter zahlreiche grosse Anlagen.</a:t>
            </a:r>
          </a:p>
          <a:p>
            <a:pPr lvl="1"/>
            <a:r>
              <a:rPr lang="de-CH" dirty="0" smtClean="0"/>
              <a:t>97% </a:t>
            </a:r>
            <a:r>
              <a:rPr lang="de-CH" dirty="0"/>
              <a:t>der teilnehmenden </a:t>
            </a:r>
            <a:r>
              <a:rPr lang="de-CH" dirty="0" smtClean="0"/>
              <a:t>ARA mit P-Elimination </a:t>
            </a:r>
            <a:r>
              <a:rPr lang="de-CH" dirty="0"/>
              <a:t>können gut Phosphor </a:t>
            </a:r>
            <a:r>
              <a:rPr lang="de-CH" dirty="0" smtClean="0"/>
              <a:t>fällen – entweder wie bisher oder mit einem Ersatzprodukt. 7 </a:t>
            </a:r>
            <a:r>
              <a:rPr lang="de-CH" dirty="0"/>
              <a:t>ARA fällen nur </a:t>
            </a:r>
            <a:r>
              <a:rPr lang="de-CH" dirty="0" smtClean="0"/>
              <a:t>teilweise.</a:t>
            </a:r>
          </a:p>
          <a:p>
            <a:pPr lvl="1"/>
            <a:r>
              <a:rPr lang="de-CH" dirty="0"/>
              <a:t>Etwa ein Viertel der teilnehmenden ARA ist unsicher, ob sie genügend Fällmittel erhalten werden, die Betreiber der restlichen ARA sind zuversichtlich.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761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Zusammenfassung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CH" dirty="0" smtClean="0"/>
              <a:t>Flockungsmittel </a:t>
            </a:r>
          </a:p>
          <a:p>
            <a:pPr lvl="1"/>
            <a:r>
              <a:rPr lang="de-CH" dirty="0"/>
              <a:t>Die meisten ARA haben genügend </a:t>
            </a:r>
            <a:r>
              <a:rPr lang="de-CH" dirty="0" smtClean="0"/>
              <a:t>Flockungsmittel </a:t>
            </a:r>
            <a:r>
              <a:rPr lang="de-CH" dirty="0"/>
              <a:t>vorrätig. </a:t>
            </a:r>
            <a:r>
              <a:rPr lang="de-CH" dirty="0" smtClean="0"/>
              <a:t>9 </a:t>
            </a:r>
            <a:r>
              <a:rPr lang="de-CH" dirty="0"/>
              <a:t>ARA haben eine Lagerkapazität von weniger als 2 Wochen</a:t>
            </a:r>
            <a:r>
              <a:rPr lang="de-CH" dirty="0" smtClean="0"/>
              <a:t>.</a:t>
            </a:r>
          </a:p>
          <a:p>
            <a:pPr lvl="1"/>
            <a:r>
              <a:rPr lang="de-CH" dirty="0"/>
              <a:t>Für knapp die Hälfte der teilnehmenden ARA sind die </a:t>
            </a:r>
            <a:r>
              <a:rPr lang="de-CH" dirty="0" smtClean="0"/>
              <a:t>Flockungsmittel-Lieferungen </a:t>
            </a:r>
            <a:r>
              <a:rPr lang="de-CH" dirty="0"/>
              <a:t>problemlos, über ein Drittel haben längere </a:t>
            </a:r>
            <a:r>
              <a:rPr lang="de-CH" dirty="0" smtClean="0"/>
              <a:t>Lieferfristen.</a:t>
            </a:r>
          </a:p>
          <a:p>
            <a:pPr lvl="1"/>
            <a:r>
              <a:rPr lang="de-CH" dirty="0"/>
              <a:t>Über Dreiviertel aller teilnehmenden ARA schätzen, dass sie wahrscheinlich genügend </a:t>
            </a:r>
            <a:r>
              <a:rPr lang="de-CH" dirty="0" smtClean="0"/>
              <a:t>Flockungsmittel </a:t>
            </a:r>
            <a:r>
              <a:rPr lang="de-CH" dirty="0"/>
              <a:t>erhalten werden, bei 13 ARA wird die Lage als unsicher eingeschätzt </a:t>
            </a:r>
            <a:endParaRPr lang="de-CH" dirty="0" smtClean="0"/>
          </a:p>
          <a:p>
            <a:pPr marL="0" lvl="1" indent="0">
              <a:spcBef>
                <a:spcPts val="1200"/>
              </a:spcBef>
              <a:buNone/>
            </a:pPr>
            <a:r>
              <a:rPr lang="de-CH" dirty="0" smtClean="0"/>
              <a:t>Weitere Chemikalien und allgemeine Bemerkungen:</a:t>
            </a:r>
          </a:p>
          <a:p>
            <a:pPr lvl="1"/>
            <a:r>
              <a:rPr lang="de-CH" dirty="0"/>
              <a:t>Neben Fäll- und </a:t>
            </a:r>
            <a:r>
              <a:rPr lang="de-CH" dirty="0" smtClean="0"/>
              <a:t>Flockungsmittel </a:t>
            </a:r>
            <a:r>
              <a:rPr lang="de-CH" dirty="0"/>
              <a:t>scheint keine weitere Chemikalie knapp, die von vielen ARA eingesetzt wird.</a:t>
            </a:r>
          </a:p>
          <a:p>
            <a:pPr lvl="1"/>
            <a:r>
              <a:rPr lang="de-CH" dirty="0"/>
              <a:t>Für viele ARA gibt es aktuell keine Probleme. Gut planen und frühzeitig Chemikalien bestellen ist jedoch momentan wichtig. Die Preise sind stark angestiegen. Klare Kommunikation seitens Behörden ist erwünscht.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66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389 ARA haben die Umfrage ausgefüllt, darunter sind alle ARA-Grössen und Regionen der Schweiz vertreten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74" y="1504811"/>
            <a:ext cx="11131158" cy="4672153"/>
          </a:xfrm>
        </p:spPr>
        <p:txBody>
          <a:bodyPr/>
          <a:lstStyle/>
          <a:p>
            <a:pPr lvl="1"/>
            <a:r>
              <a:rPr lang="de-CH" dirty="0" smtClean="0"/>
              <a:t>Der VSA hat via BAFU und Kantone im Dezember die Umfrage zur Verfügbarkeit von Chemikalien an alle ARA verschickt</a:t>
            </a:r>
          </a:p>
          <a:p>
            <a:pPr lvl="1"/>
            <a:r>
              <a:rPr lang="de-CH" dirty="0" smtClean="0"/>
              <a:t>389 von total etwa 730 zentrale ARA haben mitgemacht, aus der Deutschschweiz, dem Welschland und dem Tessin</a:t>
            </a:r>
          </a:p>
          <a:p>
            <a:pPr lvl="1"/>
            <a:r>
              <a:rPr lang="de-CH" dirty="0" smtClean="0"/>
              <a:t>Ziel der Umfrage ist eine Übersicht zu erlangen, mit Fokus auf Fäll- und </a:t>
            </a:r>
            <a:r>
              <a:rPr lang="de-CH" dirty="0" smtClean="0"/>
              <a:t>Flockungsmittel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1384" y="3763144"/>
            <a:ext cx="11088466" cy="3078299"/>
            <a:chOff x="551384" y="3763144"/>
            <a:chExt cx="11088466" cy="30782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26861"/>
            <a:stretch/>
          </p:blipFill>
          <p:spPr>
            <a:xfrm>
              <a:off x="551384" y="3789040"/>
              <a:ext cx="10987142" cy="3052403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1098475" y="4077072"/>
              <a:ext cx="300772" cy="2453439"/>
              <a:chOff x="1098475" y="4077072"/>
              <a:chExt cx="300772" cy="245343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111215" y="4077072"/>
                <a:ext cx="288032" cy="28803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103114" y="4616306"/>
                <a:ext cx="288032" cy="28803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01650" y="5159409"/>
                <a:ext cx="288032" cy="2880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109187" y="5720639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98475" y="6242479"/>
                <a:ext cx="288032" cy="288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7476" y="3763144"/>
              <a:ext cx="3572374" cy="3029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05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09" y="986222"/>
            <a:ext cx="9203407" cy="812801"/>
          </a:xfrm>
        </p:spPr>
        <p:txBody>
          <a:bodyPr/>
          <a:lstStyle/>
          <a:p>
            <a:r>
              <a:rPr lang="de-CH" dirty="0" smtClean="0"/>
              <a:t>Über ein Drittel der teilnehmenden ARA hat für mehr als 2 Monate Fällmittel an Lager. Knapp 50% haben für 2 Wochen bis 2 Monate Vorrat, was genügend ist. 17 ARA haben weniger als 2 Wochen vorrätig, darunter zahlreiche grosse Anlagen.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2708" y="5268044"/>
            <a:ext cx="10885052" cy="1303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/>
              <a:t>Bemerkungen </a:t>
            </a:r>
            <a:r>
              <a:rPr lang="de-CH" sz="2000" dirty="0" smtClean="0"/>
              <a:t>:</a:t>
            </a:r>
          </a:p>
          <a:p>
            <a:pPr lvl="1"/>
            <a:r>
              <a:rPr lang="de-CH" sz="2000" dirty="0" smtClean="0"/>
              <a:t>Unter den ARA, deren Fällmittel-Vorrat weniger als 2 Wochen reicht, sind 7 grösser als 100’000 EW und 3 zwischen 50’000 und 100’000 EW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2708" y="2114105"/>
            <a:ext cx="10885818" cy="3139071"/>
            <a:chOff x="652708" y="2114105"/>
            <a:chExt cx="10885818" cy="3139071"/>
          </a:xfrm>
        </p:grpSpPr>
        <p:grpSp>
          <p:nvGrpSpPr>
            <p:cNvPr id="8" name="Group 7"/>
            <p:cNvGrpSpPr/>
            <p:nvPr/>
          </p:nvGrpSpPr>
          <p:grpSpPr>
            <a:xfrm>
              <a:off x="652708" y="2377947"/>
              <a:ext cx="10885818" cy="2875229"/>
              <a:chOff x="652708" y="1504810"/>
              <a:chExt cx="10885818" cy="287522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708" y="1504810"/>
                <a:ext cx="10885818" cy="287522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63752" y="2413692"/>
                <a:ext cx="18002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Monate  186</a:t>
                </a:r>
                <a:endParaRPr lang="de-CH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52708" y="2114105"/>
              <a:ext cx="10885052" cy="167493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41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9138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de-CH" sz="2000" dirty="0"/>
                <a:t>Wie lange reicht Ihre vorrätige Menge an Fällmittel?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953396" y="3829496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Oval 14"/>
            <p:cNvSpPr/>
            <p:nvPr/>
          </p:nvSpPr>
          <p:spPr>
            <a:xfrm>
              <a:off x="956572" y="2726386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Oval 15"/>
            <p:cNvSpPr/>
            <p:nvPr/>
          </p:nvSpPr>
          <p:spPr>
            <a:xfrm>
              <a:off x="958160" y="4381590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3071" y="2292304"/>
              <a:ext cx="3324689" cy="2886478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958160" y="3279950"/>
              <a:ext cx="288032" cy="2880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9173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97% der teilnehmenden ARA mit P-Elimination können gut Phosphor fällen, 7 ARA fällen nur teilweise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3425"/>
          <a:stretch/>
        </p:blipFill>
        <p:spPr>
          <a:xfrm>
            <a:off x="8943095" y="1964679"/>
            <a:ext cx="2892930" cy="312050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52708" y="5210449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 smtClean="0"/>
              <a:t>Bemerkungen:</a:t>
            </a:r>
          </a:p>
          <a:p>
            <a:pPr lvl="1"/>
            <a:r>
              <a:rPr lang="de-CH" sz="2000" dirty="0" smtClean="0"/>
              <a:t>1 ARA gab an, gar nicht fällen zu können. Sie braucht jedoch kein Fällmittel.</a:t>
            </a:r>
            <a:endParaRPr lang="de-CH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52708" y="1558557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/>
              <a:t>Wie fällen Sie momentan Phosphat?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5196" y="2034635"/>
            <a:ext cx="11843842" cy="3194565"/>
            <a:chOff x="235196" y="2034635"/>
            <a:chExt cx="11843842" cy="3194565"/>
          </a:xfrm>
        </p:grpSpPr>
        <p:grpSp>
          <p:nvGrpSpPr>
            <p:cNvPr id="19" name="Group 18"/>
            <p:cNvGrpSpPr/>
            <p:nvPr/>
          </p:nvGrpSpPr>
          <p:grpSpPr>
            <a:xfrm>
              <a:off x="235196" y="2108695"/>
              <a:ext cx="8900975" cy="3120505"/>
              <a:chOff x="235196" y="1490677"/>
              <a:chExt cx="8900975" cy="312050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35196" y="1490677"/>
                <a:ext cx="8058045" cy="3120505"/>
                <a:chOff x="652708" y="1504811"/>
                <a:chExt cx="8058045" cy="3120505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51319"/>
                <a:stretch/>
              </p:blipFill>
              <p:spPr>
                <a:xfrm>
                  <a:off x="652708" y="1504811"/>
                  <a:ext cx="5299276" cy="3120505"/>
                </a:xfrm>
                <a:prstGeom prst="rect">
                  <a:avLst/>
                </a:prstGeom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1487488" y="1582964"/>
                  <a:ext cx="5112568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CH" sz="2000" dirty="0"/>
                    <a:t>Gut. Wir konnten nachbestellen und fällen mit unseren bisherigen Fällmitteln.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487487" y="2734207"/>
                  <a:ext cx="7223266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CH" sz="2000" dirty="0"/>
                    <a:t>Nicht vollständig. Wir haben nicht mehr genug Fällmittel und über-schreiten zeitweise die geforderten Grenzwerte für Gesamtphosphor.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489270" y="2263862"/>
                  <a:ext cx="5112568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CH" sz="2000" dirty="0"/>
                    <a:t>Gut. Wir fällen mit einem Ersatzprodukt.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487487" y="3331452"/>
                  <a:ext cx="5832649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CH" sz="2000" dirty="0"/>
                    <a:t>Gar nicht. Wir haben kein Fällmittel mehr und können momentan die Phosphat-Fällung nicht betreiben.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487487" y="3954010"/>
                  <a:ext cx="703809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de-CH" sz="2000" dirty="0"/>
                    <a:t>Sonstiges</a:t>
                  </a: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8389053" y="1707329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/>
                  <a:t>254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516727" y="2253256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/>
                  <a:t>83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665183" y="2858572"/>
                <a:ext cx="27613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/>
                  <a:t>7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665183" y="3411944"/>
                <a:ext cx="40380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/>
                  <a:t>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583911" y="3939875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/>
                  <a:t>24</a:t>
                </a: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648684" y="2335555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Oval 22"/>
            <p:cNvSpPr/>
            <p:nvPr/>
          </p:nvSpPr>
          <p:spPr>
            <a:xfrm>
              <a:off x="644817" y="2887491"/>
              <a:ext cx="288032" cy="2880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Oval 23"/>
            <p:cNvSpPr/>
            <p:nvPr/>
          </p:nvSpPr>
          <p:spPr>
            <a:xfrm>
              <a:off x="645470" y="3439062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" name="Oval 24"/>
            <p:cNvSpPr/>
            <p:nvPr/>
          </p:nvSpPr>
          <p:spPr>
            <a:xfrm>
              <a:off x="650890" y="3991824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" name="Oval 25"/>
            <p:cNvSpPr/>
            <p:nvPr/>
          </p:nvSpPr>
          <p:spPr>
            <a:xfrm>
              <a:off x="642295" y="4549648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9139" y="2034635"/>
              <a:ext cx="3219899" cy="305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80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708" y="574595"/>
            <a:ext cx="8898911" cy="812801"/>
          </a:xfrm>
        </p:spPr>
        <p:txBody>
          <a:bodyPr/>
          <a:lstStyle/>
          <a:p>
            <a:r>
              <a:rPr lang="de-CH" dirty="0" smtClean="0"/>
              <a:t>Etwa ein Viertel der teilnehmenden ARA ist unsicher, ob sie genügend Fällmittel erhalten werden, die Betreiber der restlichen ARA sind zuversichtlich.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52708" y="1558557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/>
              <a:t>Wie schätzen Sie die Entwicklung der Fällmittel-Lieferungen für die kommenden drei Monate für Ihre ARA ein?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2708" y="1932653"/>
            <a:ext cx="11193098" cy="3048652"/>
            <a:chOff x="652708" y="1932653"/>
            <a:chExt cx="11193098" cy="3048652"/>
          </a:xfrm>
        </p:grpSpPr>
        <p:grpSp>
          <p:nvGrpSpPr>
            <p:cNvPr id="17" name="Group 16"/>
            <p:cNvGrpSpPr/>
            <p:nvPr/>
          </p:nvGrpSpPr>
          <p:grpSpPr>
            <a:xfrm>
              <a:off x="652708" y="2145916"/>
              <a:ext cx="11081160" cy="2835389"/>
              <a:chOff x="652708" y="1529715"/>
              <a:chExt cx="11081160" cy="283538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708" y="1529715"/>
                <a:ext cx="11081160" cy="2835389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343472" y="1724229"/>
                <a:ext cx="5472608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/>
                  <a:t>Wir werden mit grosser Wahrscheinlichkeit genügend Fällmittel erhalten.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343471" y="2875472"/>
                <a:ext cx="7223266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/>
                  <a:t>Wir werden wahrscheinlich zeitweise nicht genügend Fällmittel erhalten.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45254" y="2405127"/>
                <a:ext cx="655094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/>
                  <a:t>Wir sind unsicher, ob wir genügend Fällmittel </a:t>
                </a:r>
                <a:r>
                  <a:rPr lang="de-CH" sz="2000" dirty="0" smtClean="0"/>
                  <a:t>erhalten.</a:t>
                </a:r>
                <a:endParaRPr lang="de-CH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43471" y="3519480"/>
                <a:ext cx="583264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 smtClean="0"/>
                  <a:t>Sonstiges</a:t>
                </a:r>
                <a:endParaRPr lang="de-CH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68208" y="1707329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 smtClean="0"/>
                  <a:t>264</a:t>
                </a:r>
                <a:endParaRPr lang="de-CH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95882" y="2253256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 smtClean="0"/>
                  <a:t>86</a:t>
                </a:r>
                <a:endParaRPr lang="de-CH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244338" y="2858572"/>
                <a:ext cx="27613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 smtClean="0"/>
                  <a:t>2</a:t>
                </a:r>
                <a:endParaRPr lang="de-CH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112224" y="3411944"/>
                <a:ext cx="40380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 smtClean="0"/>
                  <a:t>34</a:t>
                </a:r>
                <a:endParaRPr lang="de-CH" sz="2000" dirty="0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971401" y="2474803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1" name="Oval 20"/>
            <p:cNvSpPr/>
            <p:nvPr/>
          </p:nvSpPr>
          <p:spPr>
            <a:xfrm>
              <a:off x="965012" y="3024503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Oval 21"/>
            <p:cNvSpPr/>
            <p:nvPr/>
          </p:nvSpPr>
          <p:spPr>
            <a:xfrm>
              <a:off x="965012" y="356872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Oval 22"/>
            <p:cNvSpPr/>
            <p:nvPr/>
          </p:nvSpPr>
          <p:spPr>
            <a:xfrm>
              <a:off x="967092" y="4135505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5433" y="1932653"/>
              <a:ext cx="3210373" cy="3029373"/>
            </a:xfrm>
            <a:prstGeom prst="rect">
              <a:avLst/>
            </a:prstGeom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652708" y="4790164"/>
            <a:ext cx="10885052" cy="1303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/>
              <a:t>Bemerkungen unter </a:t>
            </a:r>
            <a:r>
              <a:rPr lang="de-CH" sz="2000" dirty="0" smtClean="0"/>
              <a:t>Sonstiges:</a:t>
            </a:r>
          </a:p>
          <a:p>
            <a:pPr lvl="1"/>
            <a:r>
              <a:rPr lang="de-CH" sz="2000" dirty="0" smtClean="0"/>
              <a:t>Keine Probleme, wir können bestellen (26)</a:t>
            </a:r>
          </a:p>
          <a:p>
            <a:pPr lvl="1"/>
            <a:r>
              <a:rPr lang="de-CH" sz="2000" dirty="0"/>
              <a:t>Keine Abschätzung </a:t>
            </a:r>
            <a:r>
              <a:rPr lang="de-CH" sz="2000" dirty="0" smtClean="0"/>
              <a:t>möglich oder kein Fällmittel im Einsatz (7)</a:t>
            </a:r>
            <a:endParaRPr lang="de-CH" sz="2000" dirty="0"/>
          </a:p>
          <a:p>
            <a:pPr lvl="1"/>
            <a:r>
              <a:rPr lang="de-CH" sz="2000" dirty="0" smtClean="0"/>
              <a:t>Preissteigerungen (1)</a:t>
            </a:r>
          </a:p>
          <a:p>
            <a:pPr lvl="1"/>
            <a:r>
              <a:rPr lang="de-CH" sz="2000" dirty="0" smtClean="0"/>
              <a:t>Probleme mit Logistik, es fehlen LKW Fahrer (1)</a:t>
            </a:r>
          </a:p>
        </p:txBody>
      </p:sp>
    </p:spTree>
    <p:extLst>
      <p:ext uri="{BB962C8B-B14F-4D97-AF65-F5344CB8AC3E}">
        <p14:creationId xmlns:p14="http://schemas.microsoft.com/office/powerpoint/2010/main" val="89502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3" y="815999"/>
            <a:ext cx="8898911" cy="812801"/>
          </a:xfrm>
        </p:spPr>
        <p:txBody>
          <a:bodyPr/>
          <a:lstStyle/>
          <a:p>
            <a:r>
              <a:rPr lang="de-CH" dirty="0" smtClean="0"/>
              <a:t>60% der teilnehmenden ARA haben Flockungsmittel für mehr als 2 Monate, etwa ein Drittel für 2 Wochen bis 2 Monate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2708" y="5268044"/>
            <a:ext cx="10885052" cy="1303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/>
              <a:t>Bemerkungen </a:t>
            </a:r>
            <a:r>
              <a:rPr lang="de-CH" sz="2000" dirty="0" smtClean="0"/>
              <a:t>:</a:t>
            </a:r>
          </a:p>
          <a:p>
            <a:pPr lvl="1"/>
            <a:r>
              <a:rPr lang="de-CH" sz="2000" dirty="0" smtClean="0"/>
              <a:t>Unter den ARA, deren Flockungsmittel-Vorrat weniger als 2 Wochen reicht, sind 1 grösser als 100’000 EW und 2 zwischen 50’000 und 100’000 EW.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24" y="1991276"/>
            <a:ext cx="11199382" cy="3116178"/>
            <a:chOff x="646424" y="1991276"/>
            <a:chExt cx="11199382" cy="31161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424" y="2348880"/>
              <a:ext cx="10892102" cy="2758574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53473" y="2053232"/>
              <a:ext cx="10885052" cy="167493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56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41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9138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de-CH" sz="2000" dirty="0"/>
                <a:t>Wie </a:t>
              </a:r>
              <a:r>
                <a:rPr lang="de-CH" sz="2000" dirty="0" smtClean="0"/>
                <a:t>lange reicht Ihre vorrätige Menge an Flockungsmittel?</a:t>
              </a:r>
              <a:endParaRPr lang="de-CH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5760" y="3429000"/>
              <a:ext cx="1800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Monate  126</a:t>
              </a:r>
              <a:endParaRPr lang="de-CH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6380" y="1991276"/>
              <a:ext cx="3229426" cy="3000794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055440" y="2890699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" name="Oval 11"/>
            <p:cNvSpPr/>
            <p:nvPr/>
          </p:nvSpPr>
          <p:spPr>
            <a:xfrm>
              <a:off x="1060848" y="3432518"/>
              <a:ext cx="288032" cy="28803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Oval 13"/>
            <p:cNvSpPr/>
            <p:nvPr/>
          </p:nvSpPr>
          <p:spPr>
            <a:xfrm>
              <a:off x="1055440" y="398195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07101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182" y="693055"/>
            <a:ext cx="8898911" cy="812801"/>
          </a:xfrm>
        </p:spPr>
        <p:txBody>
          <a:bodyPr/>
          <a:lstStyle/>
          <a:p>
            <a:r>
              <a:rPr lang="de-CH" dirty="0" smtClean="0"/>
              <a:t>Für knapp die Hälfte der teilnehmenden ARA sind die Flockungsmittel-Lieferungen problemlos, über ein Drittel haben längere Lieferfristen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Auswertung Umfrage Verfügbarkeit von Chemikalien auf ARA, Stand Dezember 2022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2708" y="1768839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 smtClean="0"/>
              <a:t>Wie ist die Situation bezüglich Flockungsmittel-Lieferungen momentan auf Ihrer ARA?</a:t>
            </a:r>
            <a:endParaRPr lang="de-CH" sz="20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52708" y="5138441"/>
            <a:ext cx="10885052" cy="1674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CH" sz="2000" dirty="0" smtClean="0"/>
              <a:t>Bemerkungen:</a:t>
            </a:r>
          </a:p>
          <a:p>
            <a:pPr lvl="1"/>
            <a:r>
              <a:rPr lang="de-CH" sz="2000" dirty="0" smtClean="0"/>
              <a:t>1 ARA gab an, zu wenig Flockungsmittel zu bekommen, aber es braucht auf dieser ARA kein Flockungsmittel </a:t>
            </a:r>
            <a:endParaRPr lang="de-CH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2708" y="2204864"/>
            <a:ext cx="11312370" cy="3019846"/>
            <a:chOff x="652708" y="2204864"/>
            <a:chExt cx="11312370" cy="3019846"/>
          </a:xfrm>
        </p:grpSpPr>
        <p:grpSp>
          <p:nvGrpSpPr>
            <p:cNvPr id="18" name="Group 17"/>
            <p:cNvGrpSpPr/>
            <p:nvPr/>
          </p:nvGrpSpPr>
          <p:grpSpPr>
            <a:xfrm>
              <a:off x="652708" y="2204864"/>
              <a:ext cx="11059916" cy="2973250"/>
              <a:chOff x="652708" y="2132856"/>
              <a:chExt cx="11059916" cy="297325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2708" y="2132856"/>
                <a:ext cx="11059916" cy="297325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580802" y="3625279"/>
                <a:ext cx="722326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/>
                  <a:t>Wir bekommen aktuell zu wenig oder kein </a:t>
                </a:r>
                <a:r>
                  <a:rPr lang="de-CH" sz="2000" dirty="0" smtClean="0"/>
                  <a:t>Flockungsmittel </a:t>
                </a:r>
                <a:r>
                  <a:rPr lang="de-CH" sz="2000" dirty="0"/>
                  <a:t>mehr</a:t>
                </a:r>
                <a:r>
                  <a:rPr lang="de-CH" sz="2000" dirty="0" smtClean="0"/>
                  <a:t>.</a:t>
                </a:r>
                <a:endParaRPr lang="de-CH" sz="2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80801" y="2978744"/>
                <a:ext cx="6120680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/>
                  <a:t>Für unsere ARA wird genügend </a:t>
                </a:r>
                <a:r>
                  <a:rPr lang="de-CH" sz="2000" dirty="0" smtClean="0"/>
                  <a:t>Flockungsmittel </a:t>
                </a:r>
                <a:r>
                  <a:rPr lang="de-CH" sz="2000" dirty="0"/>
                  <a:t>geliefert, aber wir haben längere Lieferfristen</a:t>
                </a:r>
                <a:r>
                  <a:rPr lang="de-CH" sz="2000" dirty="0" smtClean="0"/>
                  <a:t>.</a:t>
                </a:r>
                <a:endParaRPr lang="de-CH" sz="2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80801" y="4176476"/>
                <a:ext cx="583264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 smtClean="0"/>
                  <a:t>Sonstiges</a:t>
                </a:r>
                <a:endParaRPr lang="de-CH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251808" y="2489644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 smtClean="0"/>
                  <a:t>172</a:t>
                </a:r>
                <a:endParaRPr lang="de-CH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242991" y="3111444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 smtClean="0"/>
                  <a:t>144</a:t>
                </a:r>
                <a:endParaRPr lang="de-CH" sz="2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510164" y="3619481"/>
                <a:ext cx="27613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 smtClean="0"/>
                  <a:t>2</a:t>
                </a:r>
                <a:endParaRPr lang="de-CH" sz="20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446327" y="4328239"/>
                <a:ext cx="40380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2000" dirty="0" smtClean="0"/>
                  <a:t>54</a:t>
                </a:r>
                <a:endParaRPr lang="de-CH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16305" y="2505131"/>
                <a:ext cx="5522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lang="de-CH" sz="2000" dirty="0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9495" y="2204864"/>
              <a:ext cx="3105583" cy="3019846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21392" y="2601534"/>
              <a:ext cx="288032" cy="2880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1" name="Oval 20"/>
            <p:cNvSpPr/>
            <p:nvPr/>
          </p:nvSpPr>
          <p:spPr>
            <a:xfrm>
              <a:off x="1121059" y="3139122"/>
              <a:ext cx="288032" cy="2880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Oval 21"/>
            <p:cNvSpPr/>
            <p:nvPr/>
          </p:nvSpPr>
          <p:spPr>
            <a:xfrm>
              <a:off x="1121059" y="3695460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" name="Oval 22"/>
            <p:cNvSpPr/>
            <p:nvPr/>
          </p:nvSpPr>
          <p:spPr>
            <a:xfrm>
              <a:off x="1123139" y="4250124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209125028"/>
      </p:ext>
    </p:extLst>
  </p:cSld>
  <p:clrMapOvr>
    <a:masterClrMapping/>
  </p:clrMapOvr>
</p:sld>
</file>

<file path=ppt/theme/theme1.xml><?xml version="1.0" encoding="utf-8"?>
<a:theme xmlns:a="http://schemas.openxmlformats.org/drawingml/2006/main" name="VSA">
  <a:themeElements>
    <a:clrScheme name="VSA">
      <a:dk1>
        <a:sysClr val="windowText" lastClr="000000"/>
      </a:dk1>
      <a:lt1>
        <a:sysClr val="window" lastClr="FFFFFF"/>
      </a:lt1>
      <a:dk2>
        <a:srgbClr val="0E88D2"/>
      </a:dk2>
      <a:lt2>
        <a:srgbClr val="CBE0F4"/>
      </a:lt2>
      <a:accent1>
        <a:srgbClr val="0E88D2"/>
      </a:accent1>
      <a:accent2>
        <a:srgbClr val="C0504D"/>
      </a:accent2>
      <a:accent3>
        <a:srgbClr val="9BBB59"/>
      </a:accent3>
      <a:accent4>
        <a:srgbClr val="D3C50D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svorlage VSA 16_9 V1" id="{23BF3ACE-593F-4884-AC9F-4B052B9B4AD7}" vid="{AD13EDA2-6914-4FD1-A2D0-9D7E0BAF28E1}"/>
    </a:ext>
  </a:extLst>
</a:theme>
</file>

<file path=ppt/theme/theme2.xml><?xml version="1.0" encoding="utf-8"?>
<a:theme xmlns:a="http://schemas.openxmlformats.org/drawingml/2006/main" name="Office Theme">
  <a:themeElements>
    <a:clrScheme name="VSA">
      <a:dk1>
        <a:sysClr val="windowText" lastClr="000000"/>
      </a:dk1>
      <a:lt1>
        <a:sysClr val="window" lastClr="FFFFFF"/>
      </a:lt1>
      <a:dk2>
        <a:srgbClr val="0E88D2"/>
      </a:dk2>
      <a:lt2>
        <a:srgbClr val="CBE0F4"/>
      </a:lt2>
      <a:accent1>
        <a:srgbClr val="0E88D2"/>
      </a:accent1>
      <a:accent2>
        <a:srgbClr val="C0504D"/>
      </a:accent2>
      <a:accent3>
        <a:srgbClr val="9BBB59"/>
      </a:accent3>
      <a:accent4>
        <a:srgbClr val="D3C50D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SA">
      <a:dk1>
        <a:sysClr val="windowText" lastClr="000000"/>
      </a:dk1>
      <a:lt1>
        <a:sysClr val="window" lastClr="FFFFFF"/>
      </a:lt1>
      <a:dk2>
        <a:srgbClr val="0E88D2"/>
      </a:dk2>
      <a:lt2>
        <a:srgbClr val="CBE0F4"/>
      </a:lt2>
      <a:accent1>
        <a:srgbClr val="0E88D2"/>
      </a:accent1>
      <a:accent2>
        <a:srgbClr val="C0504D"/>
      </a:accent2>
      <a:accent3>
        <a:srgbClr val="9BBB59"/>
      </a:accent3>
      <a:accent4>
        <a:srgbClr val="D3C50D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C0F92880247D4C86C63C076D65B51D" ma:contentTypeVersion="14" ma:contentTypeDescription="Ein neues Dokument erstellen." ma:contentTypeScope="" ma:versionID="c594fd2d8c193e627489692e24ebdb6a">
  <xsd:schema xmlns:xsd="http://www.w3.org/2001/XMLSchema" xmlns:xs="http://www.w3.org/2001/XMLSchema" xmlns:p="http://schemas.microsoft.com/office/2006/metadata/properties" xmlns:ns2="c6e27a8e-be36-46a7-be3f-f5da11d757a6" xmlns:ns3="1d0f2429-9481-49a5-88a5-98bae25842d6" targetNamespace="http://schemas.microsoft.com/office/2006/metadata/properties" ma:root="true" ma:fieldsID="4890b2a68944529916849a6a410628a5" ns2:_="" ns3:_="">
    <xsd:import namespace="c6e27a8e-be36-46a7-be3f-f5da11d757a6"/>
    <xsd:import namespace="1d0f2429-9481-49a5-88a5-98bae25842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27a8e-be36-46a7-be3f-f5da11d75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f2429-9481-49a5-88a5-98bae25842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705A7-271D-4C6E-BE7E-416A11ED74AC}">
  <ds:schemaRefs>
    <ds:schemaRef ds:uri="1d0f2429-9481-49a5-88a5-98bae25842d6"/>
    <ds:schemaRef ds:uri="http://purl.org/dc/terms/"/>
    <ds:schemaRef ds:uri="c6e27a8e-be36-46a7-be3f-f5da11d757a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530524-F7D2-4B67-A3F8-5DC34C0A1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e27a8e-be36-46a7-be3f-f5da11d757a6"/>
    <ds:schemaRef ds:uri="1d0f2429-9481-49a5-88a5-98bae2584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C73188-6593-4483-9AD8-A98A2EAE1A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Präsentationsvorlage VSA 16_9</Template>
  <TotalTime>0</TotalTime>
  <Words>1542</Words>
  <Application>Microsoft Office PowerPoint</Application>
  <PresentationFormat>Widescreen</PresentationFormat>
  <Paragraphs>187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VSA</vt:lpstr>
      <vt:lpstr>Überblick Verfügbarkeit Chemikalien auf ARA in der Schweiz Resultate Umfrage Stand Dezember 2022</vt:lpstr>
      <vt:lpstr>Zusammenfassung</vt:lpstr>
      <vt:lpstr>Zusammenfassung</vt:lpstr>
      <vt:lpstr>389 ARA haben die Umfrage ausgefüllt, darunter sind alle ARA-Grössen und Regionen der Schweiz vertreten</vt:lpstr>
      <vt:lpstr>Über ein Drittel der teilnehmenden ARA hat für mehr als 2 Monate Fällmittel an Lager. Knapp 50% haben für 2 Wochen bis 2 Monate Vorrat, was genügend ist. 17 ARA haben weniger als 2 Wochen vorrätig, darunter zahlreiche grosse Anlagen.</vt:lpstr>
      <vt:lpstr>97% der teilnehmenden ARA mit P-Elimination können gut Phosphor fällen, 7 ARA fällen nur teilweise</vt:lpstr>
      <vt:lpstr>Etwa ein Viertel der teilnehmenden ARA ist unsicher, ob sie genügend Fällmittel erhalten werden, die Betreiber der restlichen ARA sind zuversichtlich.</vt:lpstr>
      <vt:lpstr>60% der teilnehmenden ARA haben Flockungsmittel für mehr als 2 Monate, etwa ein Drittel für 2 Wochen bis 2 Monate</vt:lpstr>
      <vt:lpstr>Für knapp die Hälfte der teilnehmenden ARA sind die Flockungsmittel-Lieferungen problemlos, über ein Drittel haben längere Lieferfristen</vt:lpstr>
      <vt:lpstr>Über Dreiviertel aller teilnehmenden ARA schätzen, dass sie wahrscheinlich genügend Flockungsmittel erhalten werden, bei 13 ARA wird die Lage als unsicher eingeschätzt </vt:lpstr>
      <vt:lpstr>Neben Fäll- und Flockungsmittel scheint keine weitere Chemikalie knapp, die von vielen ARA eingesetzt wird </vt:lpstr>
      <vt:lpstr>Für viele ARA gibt es aktuell keine Probleme. Gut planen und frühzeitig Chemikalien bestellen ist jedoch momentan wichtig. Die Preise sind stark angestiegen. Klare Kommunikation seitens Behörden ist erwünscht.</vt:lpstr>
      <vt:lpstr>Von einzelnen ARA wurde Folgendes genannt:</vt:lpstr>
      <vt:lpstr>Ausblick </vt:lpstr>
      <vt:lpstr>PowerPoint Presentation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 VSA</dc:title>
  <dc:creator>Meier, Aline</dc:creator>
  <cp:lastModifiedBy>Meier, Aline</cp:lastModifiedBy>
  <cp:revision>80</cp:revision>
  <cp:lastPrinted>2018-09-06T06:44:02Z</cp:lastPrinted>
  <dcterms:created xsi:type="dcterms:W3CDTF">2022-12-30T12:27:25Z</dcterms:created>
  <dcterms:modified xsi:type="dcterms:W3CDTF">2023-01-23T07:12:52Z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0x01010029C0F92880247D4C86C63C076D65B51D</vt:lpwstr>
  </property>
</Properties>
</file>